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71" r:id="rId5"/>
    <p:sldId id="259" r:id="rId6"/>
    <p:sldId id="260" r:id="rId7"/>
    <p:sldId id="261" r:id="rId8"/>
    <p:sldId id="266" r:id="rId9"/>
    <p:sldId id="262" r:id="rId10"/>
    <p:sldId id="263" r:id="rId11"/>
    <p:sldId id="264" r:id="rId12"/>
    <p:sldId id="265" r:id="rId13"/>
    <p:sldId id="267" r:id="rId14"/>
    <p:sldId id="268" r:id="rId15"/>
    <p:sldId id="269" r:id="rId16"/>
    <p:sldId id="270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-16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3330E3-9281-E345-843C-82C8E69D54DC}" type="datetimeFigureOut">
              <a:rPr lang="fr-FR" smtClean="0"/>
              <a:t>18/10/19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F3C01F-BEE9-364B-9D82-93FA8DBC116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7602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EFFET NON LIE A LA BAISSE DE GLYCEMIE MAIS A L’AP:  Anti ischémique, anti </a:t>
            </a:r>
            <a:r>
              <a:rPr lang="fr-FR" dirty="0" err="1" smtClean="0"/>
              <a:t>infl</a:t>
            </a:r>
            <a:r>
              <a:rPr lang="fr-FR" dirty="0" smtClean="0"/>
              <a:t>, anti thrombotique, anti troubles du rythme cardiaque</a:t>
            </a:r>
          </a:p>
          <a:p>
            <a:r>
              <a:rPr lang="fr-FR" dirty="0" smtClean="0"/>
              <a:t>MORBIDITE</a:t>
            </a:r>
            <a:r>
              <a:rPr lang="fr-FR" baseline="0" dirty="0" smtClean="0"/>
              <a:t> : nb de personne atteintes de la maladie dans un temps donné(en général 1 année)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3C01F-BEE9-364B-9D82-93FA8DBC1163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48239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Maladies cardiovasculaires silencieuses peuvent être ignorées.</a:t>
            </a:r>
          </a:p>
          <a:p>
            <a:r>
              <a:rPr lang="fr-FR" dirty="0" smtClean="0"/>
              <a:t>Mécanisme  défaillance cardiaque</a:t>
            </a:r>
            <a:r>
              <a:rPr lang="fr-FR" baseline="0" dirty="0" smtClean="0"/>
              <a:t> par </a:t>
            </a:r>
            <a:r>
              <a:rPr lang="fr-FR" dirty="0" smtClean="0"/>
              <a:t> augmentation catécholamines</a:t>
            </a:r>
            <a:r>
              <a:rPr lang="fr-FR" baseline="0" dirty="0" smtClean="0"/>
              <a:t> à l’effort, et baisse parasympathique : troubles du rythme cardiaque, et augmentation agrégation plaquettaire: infarctus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3C01F-BEE9-364B-9D82-93FA8DBC1163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11447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GERS   Groupe Exercice Réadaptation Sport de </a:t>
            </a:r>
            <a:r>
              <a:rPr lang="fr-FR" dirty="0" err="1" smtClean="0"/>
              <a:t>FFCardiologie</a:t>
            </a:r>
            <a:r>
              <a:rPr lang="fr-FR" dirty="0" smtClean="0"/>
              <a:t> sur 25000 patients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3C01F-BEE9-364B-9D82-93FA8DBC1163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31490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3C01F-BEE9-364B-9D82-93FA8DBC1163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66116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Capacité physique  = facteur prédictif puissant et indépendant de mortalité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3C01F-BEE9-364B-9D82-93FA8DBC1163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4216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CHEZ LE DIALYSE l’exercice régulier améliore la capacité oxydative musculaire, la qualité de vie, le contrôle </a:t>
            </a:r>
            <a:r>
              <a:rPr lang="fr-F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tensionnel</a:t>
            </a:r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le profil lipidique, la rigidité artérielle, l’</a:t>
            </a:r>
            <a:r>
              <a:rPr lang="fr-F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insulino</a:t>
            </a:r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-sensibilité, les marqueurs de l’inflammation et l’anémie (</a:t>
            </a:r>
            <a:r>
              <a:rPr lang="fr-F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Johansen</a:t>
            </a:r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2008).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3C01F-BEE9-364B-9D82-93FA8DBC1163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77895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RM</a:t>
            </a:r>
            <a:r>
              <a:rPr lang="fr-FR" baseline="0" dirty="0" smtClean="0"/>
              <a:t> : </a:t>
            </a:r>
            <a:r>
              <a:rPr lang="fr-FR" baseline="0" dirty="0" err="1" smtClean="0"/>
              <a:t>répétion</a:t>
            </a:r>
            <a:r>
              <a:rPr lang="fr-FR" baseline="0" dirty="0" smtClean="0"/>
              <a:t> max  : </a:t>
            </a:r>
            <a:r>
              <a:rPr lang="fr-FR" baseline="0" dirty="0" err="1" smtClean="0"/>
              <a:t>pods</a:t>
            </a:r>
            <a:r>
              <a:rPr lang="fr-FR" baseline="0" dirty="0" smtClean="0"/>
              <a:t>  </a:t>
            </a:r>
            <a:r>
              <a:rPr lang="fr-FR" baseline="0" dirty="0" err="1" smtClean="0"/>
              <a:t>maximun</a:t>
            </a:r>
            <a:r>
              <a:rPr lang="fr-FR" baseline="0" dirty="0" smtClean="0"/>
              <a:t> pouvant </a:t>
            </a:r>
            <a:r>
              <a:rPr lang="fr-FR" baseline="0" smtClean="0"/>
              <a:t>être soulevé ou déplacé </a:t>
            </a:r>
            <a:r>
              <a:rPr lang="fr-FR" baseline="0" dirty="0" smtClean="0"/>
              <a:t>en un seul essai d’un exercice de musculation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3C01F-BEE9-364B-9D82-93FA8DBC1163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358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B1784-124D-924C-B956-C49473FF5537}" type="datetimeFigureOut">
              <a:rPr lang="fr-FR" smtClean="0"/>
              <a:t>18/10/19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DE5F-EAD3-2842-A01D-1DA3EBD67DC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3056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B1784-124D-924C-B956-C49473FF5537}" type="datetimeFigureOut">
              <a:rPr lang="fr-FR" smtClean="0"/>
              <a:t>18/10/19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DE5F-EAD3-2842-A01D-1DA3EBD67DC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4997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B1784-124D-924C-B956-C49473FF5537}" type="datetimeFigureOut">
              <a:rPr lang="fr-FR" smtClean="0"/>
              <a:t>18/10/19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DE5F-EAD3-2842-A01D-1DA3EBD67DC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2069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B1784-124D-924C-B956-C49473FF5537}" type="datetimeFigureOut">
              <a:rPr lang="fr-FR" smtClean="0"/>
              <a:t>18/10/19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DE5F-EAD3-2842-A01D-1DA3EBD67DC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9911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B1784-124D-924C-B956-C49473FF5537}" type="datetimeFigureOut">
              <a:rPr lang="fr-FR" smtClean="0"/>
              <a:t>18/10/19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DE5F-EAD3-2842-A01D-1DA3EBD67DC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1322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B1784-124D-924C-B956-C49473FF5537}" type="datetimeFigureOut">
              <a:rPr lang="fr-FR" smtClean="0"/>
              <a:t>18/10/19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DE5F-EAD3-2842-A01D-1DA3EBD67DC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3207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B1784-124D-924C-B956-C49473FF5537}" type="datetimeFigureOut">
              <a:rPr lang="fr-FR" smtClean="0"/>
              <a:t>18/10/19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DE5F-EAD3-2842-A01D-1DA3EBD67DC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865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B1784-124D-924C-B956-C49473FF5537}" type="datetimeFigureOut">
              <a:rPr lang="fr-FR" smtClean="0"/>
              <a:t>18/10/19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DE5F-EAD3-2842-A01D-1DA3EBD67DC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6178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B1784-124D-924C-B956-C49473FF5537}" type="datetimeFigureOut">
              <a:rPr lang="fr-FR" smtClean="0"/>
              <a:t>18/10/19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DE5F-EAD3-2842-A01D-1DA3EBD67DC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5329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B1784-124D-924C-B956-C49473FF5537}" type="datetimeFigureOut">
              <a:rPr lang="fr-FR" smtClean="0"/>
              <a:t>18/10/19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DE5F-EAD3-2842-A01D-1DA3EBD67DC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7945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B1784-124D-924C-B956-C49473FF5537}" type="datetimeFigureOut">
              <a:rPr lang="fr-FR" smtClean="0"/>
              <a:t>18/10/19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DE5F-EAD3-2842-A01D-1DA3EBD67DC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857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B1784-124D-924C-B956-C49473FF5537}" type="datetimeFigureOut">
              <a:rPr lang="fr-FR" smtClean="0"/>
              <a:t>18/10/19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CDE5F-EAD3-2842-A01D-1DA3EBD67DC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0109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DIABETE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Programme sport santé</a:t>
            </a:r>
          </a:p>
          <a:p>
            <a:r>
              <a:rPr lang="fr-FR" dirty="0" smtClean="0"/>
              <a:t>U8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2365381" y="5172987"/>
            <a:ext cx="45583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3600" dirty="0" smtClean="0"/>
              <a:t>Maladies métaboliques</a:t>
            </a:r>
            <a:endParaRPr lang="fr-FR" sz="3600" dirty="0"/>
          </a:p>
        </p:txBody>
      </p:sp>
      <p:sp>
        <p:nvSpPr>
          <p:cNvPr id="6" name="ZoneTexte 5"/>
          <p:cNvSpPr txBox="1"/>
          <p:nvPr/>
        </p:nvSpPr>
        <p:spPr>
          <a:xfrm>
            <a:off x="6348972" y="6428663"/>
            <a:ext cx="20910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Dr Pierre </a:t>
            </a:r>
            <a:r>
              <a:rPr lang="fr-FR" sz="1200" dirty="0" err="1" smtClean="0"/>
              <a:t>Trape</a:t>
            </a:r>
            <a:r>
              <a:rPr lang="fr-FR" sz="1200" dirty="0" smtClean="0"/>
              <a:t> - octobre 2019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41127018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fr-FR" dirty="0" smtClean="0"/>
              <a:t>paradoxe risque –protection cardiovasculaire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87609"/>
            <a:ext cx="8229600" cy="4525963"/>
          </a:xfrm>
        </p:spPr>
        <p:txBody>
          <a:bodyPr/>
          <a:lstStyle/>
          <a:p>
            <a:r>
              <a:rPr lang="fr-FR" dirty="0" smtClean="0"/>
              <a:t>Risque diminue avec la AP</a:t>
            </a:r>
          </a:p>
          <a:p>
            <a:r>
              <a:rPr lang="fr-FR" dirty="0" smtClean="0"/>
              <a:t>Risque majeur sujet inactif  et 6MET (RR 107)</a:t>
            </a:r>
          </a:p>
          <a:p>
            <a:r>
              <a:rPr lang="fr-FR" dirty="0" smtClean="0"/>
              <a:t>Risque faible (RR 19,4) si 2 AP / semaine</a:t>
            </a:r>
          </a:p>
          <a:p>
            <a:r>
              <a:rPr lang="fr-FR" dirty="0" smtClean="0"/>
              <a:t>Risque très faible (RR 2,3) si 3-4 AP/semaine</a:t>
            </a:r>
          </a:p>
          <a:p>
            <a:r>
              <a:rPr lang="fr-FR" dirty="0" smtClean="0"/>
              <a:t>Exceptionnel: 0,74/million d’heures d’exercice</a:t>
            </a:r>
          </a:p>
          <a:p>
            <a:pPr marL="0" indent="0">
              <a:buNone/>
            </a:pPr>
            <a:r>
              <a:rPr lang="fr-FR" dirty="0" smtClean="0"/>
              <a:t>de réadaptation cardiaque par le sport (GERS)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503431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fr-FR" dirty="0" smtClean="0"/>
              <a:t>9 Facteurs </a:t>
            </a:r>
            <a:r>
              <a:rPr lang="fr-FR" dirty="0" err="1" smtClean="0"/>
              <a:t>liès</a:t>
            </a:r>
            <a:r>
              <a:rPr lang="fr-FR" dirty="0" smtClean="0"/>
              <a:t> à Infarctus myocarde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6 aggravants</a:t>
            </a:r>
          </a:p>
          <a:p>
            <a:pPr marL="1371600" lvl="2" indent="-514350">
              <a:buFont typeface="+mj-lt"/>
              <a:buAutoNum type="arabicPeriod"/>
            </a:pPr>
            <a:r>
              <a:rPr lang="fr-FR" dirty="0" smtClean="0"/>
              <a:t>Diabète </a:t>
            </a:r>
          </a:p>
          <a:p>
            <a:pPr marL="1371600" lvl="2" indent="-514350">
              <a:buFont typeface="+mj-lt"/>
              <a:buAutoNum type="arabicPeriod"/>
            </a:pPr>
            <a:r>
              <a:rPr lang="fr-FR" dirty="0" smtClean="0"/>
              <a:t>HTA</a:t>
            </a:r>
          </a:p>
          <a:p>
            <a:pPr marL="1371600" lvl="2" indent="-514350">
              <a:buFont typeface="+mj-lt"/>
              <a:buAutoNum type="arabicPeriod"/>
            </a:pPr>
            <a:r>
              <a:rPr lang="fr-FR" dirty="0" smtClean="0"/>
              <a:t>Obésité abdominale</a:t>
            </a:r>
          </a:p>
          <a:p>
            <a:pPr marL="1371600" lvl="2" indent="-514350">
              <a:buFont typeface="+mj-lt"/>
              <a:buAutoNum type="arabicPeriod"/>
            </a:pPr>
            <a:r>
              <a:rPr lang="fr-FR" dirty="0" smtClean="0"/>
              <a:t>Stress psycho-social</a:t>
            </a:r>
          </a:p>
          <a:p>
            <a:pPr marL="1371600" lvl="2" indent="-514350">
              <a:buFont typeface="+mj-lt"/>
              <a:buAutoNum type="arabicPeriod"/>
            </a:pPr>
            <a:r>
              <a:rPr lang="fr-FR" dirty="0" smtClean="0"/>
              <a:t>Tabagisme </a:t>
            </a:r>
          </a:p>
          <a:p>
            <a:pPr marL="1371600" lvl="2" indent="-514350">
              <a:buFont typeface="+mj-lt"/>
              <a:buAutoNum type="arabicPeriod"/>
            </a:pPr>
            <a:r>
              <a:rPr lang="fr-FR" dirty="0" smtClean="0"/>
              <a:t>Mauvaises graisses dans le sang</a:t>
            </a:r>
          </a:p>
          <a:p>
            <a:pPr marL="514350" indent="-457200"/>
            <a:r>
              <a:rPr lang="fr-FR" dirty="0" smtClean="0"/>
              <a:t>3 protecteurs</a:t>
            </a:r>
          </a:p>
          <a:p>
            <a:pPr marL="1371600" lvl="2" indent="-514350">
              <a:buFont typeface="+mj-lt"/>
              <a:buAutoNum type="arabicPeriod"/>
            </a:pPr>
            <a:r>
              <a:rPr lang="fr-FR" dirty="0" smtClean="0"/>
              <a:t>Fruits et légumes</a:t>
            </a:r>
          </a:p>
          <a:p>
            <a:pPr marL="1371600" lvl="2" indent="-514350">
              <a:buFont typeface="+mj-lt"/>
              <a:buAutoNum type="arabicPeriod"/>
            </a:pPr>
            <a:r>
              <a:rPr lang="fr-FR" dirty="0" smtClean="0"/>
              <a:t>AP modérée  3-4 heures / semaine</a:t>
            </a:r>
          </a:p>
          <a:p>
            <a:pPr marL="1371600" lvl="2" indent="-514350">
              <a:buFont typeface="+mj-lt"/>
              <a:buAutoNum type="arabicPeriod"/>
            </a:pPr>
            <a:r>
              <a:rPr lang="fr-FR" dirty="0" smtClean="0"/>
              <a:t>Arrêt du tabac</a:t>
            </a:r>
          </a:p>
          <a:p>
            <a:pPr marL="971550" lvl="1" indent="-514350">
              <a:buFont typeface="+mj-lt"/>
              <a:buAutoNum type="arabicPeriod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217469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Adhérer au programme des 3 facteurs de protection diminue de 28% le risque d’infarctus</a:t>
            </a:r>
          </a:p>
          <a:p>
            <a:r>
              <a:rPr lang="fr-FR" dirty="0" smtClean="0"/>
              <a:t>Bénéfice des AP sur le plan cardiovasculaire en prévention primaire et secondaire chez les DT2 et les personnes indemnes</a:t>
            </a:r>
          </a:p>
          <a:p>
            <a:r>
              <a:rPr lang="fr-FR" dirty="0" smtClean="0"/>
              <a:t>Tout gain de capacité </a:t>
            </a:r>
            <a:r>
              <a:rPr lang="fr-FR" dirty="0" err="1" smtClean="0"/>
              <a:t>fnlle</a:t>
            </a:r>
            <a:r>
              <a:rPr lang="fr-FR" dirty="0" smtClean="0"/>
              <a:t> de 1 Met = 12% de moins de mortalité</a:t>
            </a:r>
          </a:p>
          <a:p>
            <a:r>
              <a:rPr lang="fr-FR" dirty="0" smtClean="0"/>
              <a:t>VO2max = bon témoin de </a:t>
            </a:r>
            <a:r>
              <a:rPr lang="fr-FR" b="1" dirty="0" smtClean="0"/>
              <a:t>capacité physique</a:t>
            </a:r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7110650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RETINOPATHIE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32227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2 mécanismes d’atteinte</a:t>
            </a:r>
          </a:p>
          <a:p>
            <a:r>
              <a:rPr lang="fr-FR" dirty="0" smtClean="0"/>
              <a:t>Hémorragie intra vitréenne</a:t>
            </a:r>
          </a:p>
          <a:p>
            <a:r>
              <a:rPr lang="fr-FR" dirty="0" smtClean="0"/>
              <a:t>Décollement de rétine</a:t>
            </a:r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6" name="Image 5" descr="Capture d’écran 2019-10-18 à 12.10.4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2077" y="3130964"/>
            <a:ext cx="4241372" cy="3355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1150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Dangers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Manœuvres de </a:t>
            </a:r>
            <a:r>
              <a:rPr lang="fr-FR" dirty="0" err="1" smtClean="0"/>
              <a:t>valsalva</a:t>
            </a:r>
            <a:endParaRPr lang="fr-FR" dirty="0" smtClean="0"/>
          </a:p>
          <a:p>
            <a:r>
              <a:rPr lang="fr-FR" dirty="0" smtClean="0"/>
              <a:t>Ou équivalents : trompette</a:t>
            </a:r>
          </a:p>
          <a:p>
            <a:endParaRPr lang="fr-FR" dirty="0"/>
          </a:p>
          <a:p>
            <a:r>
              <a:rPr lang="fr-FR" dirty="0" smtClean="0"/>
              <a:t>Tous les autres sports sont sans dangers</a:t>
            </a:r>
          </a:p>
          <a:p>
            <a:r>
              <a:rPr lang="fr-FR" dirty="0" smtClean="0"/>
              <a:t>Diminution du risque d’apparition avec pratique AP même intensive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615510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NEPHROPATHIE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Elévation transitoire micro-albumine liée et TA pendant l’effort</a:t>
            </a:r>
          </a:p>
          <a:p>
            <a:endParaRPr lang="fr-FR" dirty="0"/>
          </a:p>
          <a:p>
            <a:r>
              <a:rPr lang="fr-FR" dirty="0" smtClean="0"/>
              <a:t>Différent de l ‘albuminurie liée à néphropathie</a:t>
            </a:r>
          </a:p>
          <a:p>
            <a:endParaRPr lang="fr-FR" dirty="0"/>
          </a:p>
          <a:p>
            <a:r>
              <a:rPr lang="fr-FR" dirty="0" smtClean="0"/>
              <a:t>Pas de contre-indication, retarde apparition</a:t>
            </a:r>
          </a:p>
          <a:p>
            <a:r>
              <a:rPr lang="fr-FR" dirty="0" smtClean="0"/>
              <a:t>Effets bénéfiques chez le dialysé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611599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NEUROPATHIE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Effet préventif et bénéfique démontré</a:t>
            </a:r>
          </a:p>
          <a:p>
            <a:r>
              <a:rPr lang="fr-FR" dirty="0" smtClean="0"/>
              <a:t>Retarde l’apparition de la neuropathie</a:t>
            </a:r>
          </a:p>
          <a:p>
            <a:r>
              <a:rPr lang="fr-FR" dirty="0" smtClean="0"/>
              <a:t>Bénéfice risque positif </a:t>
            </a:r>
            <a:r>
              <a:rPr lang="fr-FR" dirty="0" err="1" smtClean="0"/>
              <a:t>qq</a:t>
            </a:r>
            <a:r>
              <a:rPr lang="fr-FR" dirty="0" smtClean="0"/>
              <a:t> soit le stade des complications</a:t>
            </a:r>
          </a:p>
          <a:p>
            <a:pPr lvl="2">
              <a:buFont typeface="Wingdings" charset="2"/>
              <a:buChar char="ü"/>
            </a:pPr>
            <a:r>
              <a:rPr lang="fr-FR" dirty="0" smtClean="0"/>
              <a:t>Douleurs sans complications</a:t>
            </a:r>
          </a:p>
          <a:p>
            <a:pPr lvl="2">
              <a:buFont typeface="Wingdings" charset="2"/>
              <a:buChar char="ü"/>
            </a:pPr>
            <a:r>
              <a:rPr lang="fr-FR" dirty="0" smtClean="0"/>
              <a:t>Mal perforant plantaire</a:t>
            </a:r>
          </a:p>
          <a:p>
            <a:pPr lvl="2">
              <a:buFont typeface="Wingdings" charset="2"/>
              <a:buChar char="ü"/>
            </a:pPr>
            <a:r>
              <a:rPr lang="fr-FR" dirty="0" smtClean="0"/>
              <a:t>Amputations pieds</a:t>
            </a:r>
          </a:p>
          <a:p>
            <a:pPr lvl="2">
              <a:buFont typeface="Wingdings" charset="2"/>
              <a:buChar char="ü"/>
            </a:pPr>
            <a:r>
              <a:rPr lang="fr-FR" dirty="0" smtClean="0"/>
              <a:t>Amputation jambe</a:t>
            </a:r>
          </a:p>
          <a:p>
            <a:r>
              <a:rPr lang="fr-FR" dirty="0" smtClean="0"/>
              <a:t>S’occuper du pieds controlatéral</a:t>
            </a:r>
          </a:p>
          <a:p>
            <a:r>
              <a:rPr lang="fr-FR" dirty="0" smtClean="0"/>
              <a:t>Pas de </a:t>
            </a:r>
            <a:r>
              <a:rPr lang="fr-FR" smtClean="0"/>
              <a:t>contre indication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997418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RECOMMANDATIONS AP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3 axes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 smtClean="0"/>
              <a:t>Sédentarité : &lt;</a:t>
            </a:r>
            <a:r>
              <a:rPr lang="fr-FR" dirty="0"/>
              <a:t>7</a:t>
            </a:r>
            <a:r>
              <a:rPr lang="fr-FR" dirty="0" smtClean="0"/>
              <a:t>h/j, pauses de 1’ </a:t>
            </a:r>
          </a:p>
          <a:p>
            <a:r>
              <a:rPr lang="fr-FR" dirty="0" smtClean="0"/>
              <a:t>AP vie quotidienne : escalier, courses, flexions</a:t>
            </a:r>
          </a:p>
          <a:p>
            <a:r>
              <a:rPr lang="fr-FR" dirty="0" smtClean="0"/>
              <a:t>APA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275193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17375" y="274638"/>
            <a:ext cx="8514931" cy="1143000"/>
          </a:xfrm>
        </p:spPr>
        <p:txBody>
          <a:bodyPr>
            <a:normAutofit fontScale="90000"/>
          </a:bodyPr>
          <a:lstStyle/>
          <a:p>
            <a:pPr algn="l"/>
            <a:r>
              <a:rPr lang="fr-FR" dirty="0" smtClean="0"/>
              <a:t>APA</a:t>
            </a:r>
            <a:r>
              <a:rPr lang="fr-FR" sz="3600" dirty="0"/>
              <a:t> </a:t>
            </a:r>
            <a:r>
              <a:rPr lang="fr-FR" sz="3600" dirty="0" smtClean="0"/>
              <a:t> Objectifs : glycémie, poids, cardiovasculaire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01188"/>
            <a:ext cx="8229600" cy="4525963"/>
          </a:xfrm>
        </p:spPr>
        <p:txBody>
          <a:bodyPr/>
          <a:lstStyle/>
          <a:p>
            <a:r>
              <a:rPr lang="fr-FR" dirty="0" smtClean="0"/>
              <a:t>ENDURANCE</a:t>
            </a:r>
          </a:p>
          <a:p>
            <a:pPr lvl="1">
              <a:buFont typeface="Wingdings" charset="2"/>
              <a:buChar char="ü"/>
            </a:pPr>
            <a:r>
              <a:rPr lang="fr-FR" dirty="0" smtClean="0"/>
              <a:t>3 jours par semaine, tous les 2 jours. </a:t>
            </a:r>
          </a:p>
          <a:p>
            <a:pPr lvl="1">
              <a:buFont typeface="Wingdings" charset="2"/>
              <a:buChar char="ü"/>
            </a:pPr>
            <a:r>
              <a:rPr lang="fr-FR" dirty="0" smtClean="0"/>
              <a:t>Intensité modérée mini 40-60% VO2max</a:t>
            </a:r>
          </a:p>
          <a:p>
            <a:pPr lvl="1">
              <a:buFont typeface="Wingdings" charset="2"/>
              <a:buChar char="ü"/>
            </a:pPr>
            <a:r>
              <a:rPr lang="fr-FR" dirty="0" smtClean="0"/>
              <a:t>150 ‘ par semaine par sessions mini de 10’</a:t>
            </a:r>
          </a:p>
          <a:p>
            <a:pPr lvl="1">
              <a:buFont typeface="Wingdings" charset="2"/>
              <a:buChar char="ü"/>
            </a:pPr>
            <a:endParaRPr lang="fr-FR" dirty="0"/>
          </a:p>
          <a:p>
            <a:r>
              <a:rPr lang="fr-FR" dirty="0" smtClean="0"/>
              <a:t>SOUPLESSE</a:t>
            </a:r>
          </a:p>
          <a:p>
            <a:pPr marL="457200" lvl="1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839867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RENFORCEMENT MUSCULAIRE</a:t>
            </a:r>
          </a:p>
          <a:p>
            <a:pPr lvl="1">
              <a:buFont typeface="Wingdings" charset="2"/>
              <a:buChar char="ü"/>
            </a:pPr>
            <a:r>
              <a:rPr lang="fr-FR" dirty="0" smtClean="0"/>
              <a:t>Fréquence : 2 fois/ semaine jours non consécutifs</a:t>
            </a:r>
          </a:p>
          <a:p>
            <a:pPr lvl="1">
              <a:buFont typeface="Wingdings" charset="2"/>
              <a:buChar char="ü"/>
            </a:pPr>
            <a:r>
              <a:rPr lang="fr-FR" dirty="0" smtClean="0"/>
              <a:t>Intensité modérée: 50% de une répétition maximum (1-RM) à 80%</a:t>
            </a:r>
          </a:p>
          <a:p>
            <a:pPr lvl="1">
              <a:buFont typeface="Wingdings" charset="2"/>
              <a:buChar char="ü"/>
            </a:pPr>
            <a:r>
              <a:rPr lang="fr-FR" dirty="0" smtClean="0"/>
              <a:t>Séquences: principaux groupes musculaires.</a:t>
            </a:r>
          </a:p>
          <a:p>
            <a:pPr marL="457200" lvl="1" indent="0">
              <a:buNone/>
            </a:pPr>
            <a:r>
              <a:rPr lang="fr-FR" dirty="0"/>
              <a:t> </a:t>
            </a:r>
            <a:r>
              <a:rPr lang="fr-FR" dirty="0" smtClean="0"/>
              <a:t>   5 à 10 exercices avec 10 à 15 répétitions jusqu’à apparition fatigue, puis renforcement de la charge</a:t>
            </a:r>
          </a:p>
          <a:p>
            <a:pPr lvl="1">
              <a:buFont typeface="Wingdings" charset="2"/>
              <a:buChar char="ü"/>
            </a:pPr>
            <a:endParaRPr lang="fr-FR" dirty="0" smtClean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24040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Définition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Diabète type 2 : hyperglycémie chronique</a:t>
            </a:r>
          </a:p>
          <a:p>
            <a:pPr lvl="1">
              <a:buFont typeface="Wingdings" charset="2"/>
              <a:buChar char="ü"/>
            </a:pPr>
            <a:r>
              <a:rPr lang="fr-FR" dirty="0" smtClean="0"/>
              <a:t>Défaut d’action de l’insuline sur les organes cibles  = </a:t>
            </a:r>
            <a:r>
              <a:rPr lang="fr-FR" dirty="0" err="1" smtClean="0"/>
              <a:t>insulino</a:t>
            </a:r>
            <a:r>
              <a:rPr lang="fr-FR" dirty="0" smtClean="0"/>
              <a:t>-résistance</a:t>
            </a:r>
          </a:p>
          <a:p>
            <a:pPr lvl="1">
              <a:buFont typeface="Wingdings" charset="2"/>
              <a:buChar char="ü"/>
            </a:pPr>
            <a:r>
              <a:rPr lang="fr-FR" dirty="0" smtClean="0"/>
              <a:t>Insuffisance de production par le pancréas</a:t>
            </a:r>
          </a:p>
          <a:p>
            <a:endParaRPr lang="fr-FR" dirty="0"/>
          </a:p>
          <a:p>
            <a:r>
              <a:rPr lang="fr-FR" dirty="0" smtClean="0"/>
              <a:t>Traitement : </a:t>
            </a:r>
          </a:p>
          <a:p>
            <a:pPr lvl="1">
              <a:buFont typeface="Wingdings" charset="2"/>
              <a:buChar char="ü"/>
            </a:pPr>
            <a:r>
              <a:rPr lang="fr-FR" dirty="0" smtClean="0"/>
              <a:t>76% par des médicaments oraux</a:t>
            </a:r>
          </a:p>
          <a:p>
            <a:pPr lvl="1">
              <a:buFont typeface="Wingdings" charset="2"/>
              <a:buChar char="ü"/>
            </a:pPr>
            <a:r>
              <a:rPr lang="fr-FR" dirty="0" smtClean="0"/>
              <a:t>16% par insuline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769324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SURVEILLANCE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Risque hypoglycémie</a:t>
            </a:r>
          </a:p>
          <a:p>
            <a:pPr lvl="1">
              <a:buFont typeface="Wingdings" charset="2"/>
              <a:buChar char="ü"/>
            </a:pPr>
            <a:r>
              <a:rPr lang="fr-FR" dirty="0" smtClean="0"/>
              <a:t>DT2 avec traitement médicamenteux</a:t>
            </a:r>
          </a:p>
          <a:p>
            <a:pPr lvl="1">
              <a:buFont typeface="Wingdings" charset="2"/>
              <a:buChar char="ü"/>
            </a:pPr>
            <a:r>
              <a:rPr lang="fr-FR" dirty="0" smtClean="0"/>
              <a:t>Surtout en début d’initiation aux APA</a:t>
            </a:r>
          </a:p>
          <a:p>
            <a:pPr lvl="1">
              <a:buFont typeface="Wingdings" charset="2"/>
              <a:buChar char="ü"/>
            </a:pPr>
            <a:r>
              <a:rPr lang="fr-FR" dirty="0" smtClean="0"/>
              <a:t>Glycémie avant et après</a:t>
            </a:r>
          </a:p>
          <a:p>
            <a:pPr lvl="1">
              <a:buFont typeface="Wingdings" charset="2"/>
              <a:buChar char="ü"/>
            </a:pPr>
            <a:r>
              <a:rPr lang="fr-FR" dirty="0" smtClean="0"/>
              <a:t>Auto-éducation</a:t>
            </a:r>
          </a:p>
          <a:p>
            <a:pPr lvl="1">
              <a:buFont typeface="Wingdings" charset="2"/>
              <a:buChar char="ü"/>
            </a:pPr>
            <a:endParaRPr lang="fr-FR" dirty="0"/>
          </a:p>
          <a:p>
            <a:r>
              <a:rPr lang="fr-FR" dirty="0" smtClean="0"/>
              <a:t>Carnet d’auto-surveillance</a:t>
            </a:r>
          </a:p>
          <a:p>
            <a:r>
              <a:rPr lang="fr-FR" dirty="0" smtClean="0"/>
              <a:t>Diabète et plongée FFESSM</a:t>
            </a:r>
            <a:endParaRPr lang="fr-FR" dirty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184021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prévalence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4,4% en France  dont 90% type 2</a:t>
            </a:r>
          </a:p>
          <a:p>
            <a:r>
              <a:rPr lang="fr-FR" dirty="0" smtClean="0"/>
              <a:t>Répartition géographique</a:t>
            </a:r>
          </a:p>
          <a:p>
            <a:pPr lvl="1">
              <a:buFont typeface="Wingdings" charset="2"/>
              <a:buChar char="ü"/>
            </a:pPr>
            <a:r>
              <a:rPr lang="fr-FR" dirty="0" smtClean="0"/>
              <a:t>DOM : 7%</a:t>
            </a:r>
          </a:p>
          <a:p>
            <a:pPr lvl="1">
              <a:buFont typeface="Wingdings" charset="2"/>
              <a:buChar char="ü"/>
            </a:pPr>
            <a:r>
              <a:rPr lang="fr-FR" dirty="0" smtClean="0"/>
              <a:t>Nord Picardie, Est : 5%</a:t>
            </a:r>
          </a:p>
          <a:p>
            <a:pPr lvl="1">
              <a:buFont typeface="Wingdings" charset="2"/>
              <a:buChar char="ü"/>
            </a:pPr>
            <a:r>
              <a:rPr lang="fr-FR" dirty="0" smtClean="0"/>
              <a:t>Bretagne, pays de </a:t>
            </a:r>
            <a:r>
              <a:rPr lang="fr-FR" dirty="0" err="1" smtClean="0"/>
              <a:t>loire</a:t>
            </a:r>
            <a:r>
              <a:rPr lang="fr-FR" dirty="0" smtClean="0"/>
              <a:t>, aquitaine &lt; 4%</a:t>
            </a:r>
          </a:p>
          <a:p>
            <a:pPr lvl="1">
              <a:buFont typeface="Wingdings" charset="2"/>
              <a:buChar char="ü"/>
            </a:pPr>
            <a:r>
              <a:rPr lang="fr-FR" smtClean="0"/>
              <a:t>Région Parisienne </a:t>
            </a:r>
            <a:r>
              <a:rPr lang="fr-FR" dirty="0" smtClean="0"/>
              <a:t>: selon les départements</a:t>
            </a:r>
          </a:p>
          <a:p>
            <a:r>
              <a:rPr lang="fr-FR" dirty="0" smtClean="0"/>
              <a:t>Age moyen 64,4%  dont 55% Hommes </a:t>
            </a:r>
          </a:p>
          <a:p>
            <a:r>
              <a:rPr lang="fr-FR" dirty="0" smtClean="0"/>
              <a:t>IMC moyen 29,9</a:t>
            </a:r>
          </a:p>
          <a:p>
            <a:pPr lvl="1">
              <a:buFont typeface="Wingdings" charset="2"/>
              <a:buChar char="ü"/>
            </a:pP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05377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Recommandations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7129"/>
            <a:ext cx="8229600" cy="4525963"/>
          </a:xfrm>
        </p:spPr>
        <p:txBody>
          <a:bodyPr/>
          <a:lstStyle/>
          <a:p>
            <a:r>
              <a:rPr lang="fr-FR" dirty="0" smtClean="0"/>
              <a:t>Sédentarité : </a:t>
            </a:r>
            <a:r>
              <a:rPr lang="fr-FR" sz="2800" dirty="0" smtClean="0"/>
              <a:t>lutter contre </a:t>
            </a:r>
          </a:p>
          <a:p>
            <a:r>
              <a:rPr lang="fr-FR" dirty="0" smtClean="0"/>
              <a:t>AP dans la vie courante : </a:t>
            </a:r>
            <a:r>
              <a:rPr lang="fr-FR" sz="2800" dirty="0" smtClean="0"/>
              <a:t>augmenter</a:t>
            </a:r>
          </a:p>
          <a:p>
            <a:r>
              <a:rPr lang="fr-FR" dirty="0" smtClean="0"/>
              <a:t>APA</a:t>
            </a:r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34458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60388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fr-FR" dirty="0" smtClean="0"/>
              <a:t>Association obésité/diabète : </a:t>
            </a:r>
            <a:r>
              <a:rPr lang="fr-FR" smtClean="0"/>
              <a:t>43%</a:t>
            </a:r>
            <a:endParaRPr lang="fr-FR" dirty="0" smtClean="0"/>
          </a:p>
          <a:p>
            <a:r>
              <a:rPr lang="fr-FR" dirty="0" smtClean="0"/>
              <a:t>Association obésité et surpoids : 80%</a:t>
            </a:r>
          </a:p>
          <a:p>
            <a:endParaRPr lang="fr-FR" dirty="0"/>
          </a:p>
          <a:p>
            <a:r>
              <a:rPr lang="fr-FR" dirty="0" smtClean="0"/>
              <a:t>Maladies associées</a:t>
            </a:r>
          </a:p>
          <a:p>
            <a:pPr lvl="1">
              <a:buFont typeface="Wingdings" charset="2"/>
              <a:buChar char="ü"/>
            </a:pPr>
            <a:r>
              <a:rPr lang="fr-FR" dirty="0" smtClean="0"/>
              <a:t>HTA  60%</a:t>
            </a:r>
          </a:p>
          <a:p>
            <a:pPr lvl="1">
              <a:buFont typeface="Wingdings" charset="2"/>
              <a:buChar char="ü"/>
            </a:pPr>
            <a:r>
              <a:rPr lang="fr-FR" dirty="0" smtClean="0"/>
              <a:t>Hyperlipidémies 60%</a:t>
            </a:r>
          </a:p>
          <a:p>
            <a:pPr lvl="1">
              <a:buFont typeface="Wingdings" charset="2"/>
              <a:buChar char="ü"/>
            </a:pPr>
            <a:r>
              <a:rPr lang="fr-FR" dirty="0" smtClean="0"/>
              <a:t>Infarctus 10%</a:t>
            </a:r>
          </a:p>
          <a:p>
            <a:pPr lvl="1">
              <a:buFont typeface="Wingdings" charset="2"/>
              <a:buChar char="ü"/>
            </a:pPr>
            <a:r>
              <a:rPr lang="fr-FR" dirty="0" smtClean="0"/>
              <a:t>Arthrose 10,7%</a:t>
            </a:r>
          </a:p>
          <a:p>
            <a:pPr lvl="1">
              <a:buFont typeface="Wingdings" charset="2"/>
              <a:buChar char="ü"/>
            </a:pPr>
            <a:r>
              <a:rPr lang="fr-FR" dirty="0" smtClean="0"/>
              <a:t>Apnée du sommeil 8,3%</a:t>
            </a:r>
          </a:p>
          <a:p>
            <a:endParaRPr lang="fr-FR" dirty="0" smtClean="0"/>
          </a:p>
          <a:p>
            <a:r>
              <a:rPr lang="fr-FR" dirty="0" smtClean="0"/>
              <a:t>Mortalité 2 à 4 fois plus élevée (cardiovasculaire)</a:t>
            </a:r>
          </a:p>
          <a:p>
            <a:pPr lvl="1">
              <a:buFont typeface="Wingdings" charset="2"/>
              <a:buChar char="ü"/>
            </a:pP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82765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fr-FR" dirty="0" smtClean="0"/>
              <a:t>Les AP comme traitement non  médicamenteux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91475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Baisse de la glycémie et </a:t>
            </a:r>
            <a:r>
              <a:rPr lang="fr-FR" dirty="0" err="1" smtClean="0"/>
              <a:t>Hbc</a:t>
            </a:r>
            <a:endParaRPr lang="fr-FR" dirty="0" smtClean="0"/>
          </a:p>
          <a:p>
            <a:pPr lvl="1">
              <a:buFont typeface="Wingdings" charset="2"/>
              <a:buChar char="ü"/>
            </a:pPr>
            <a:r>
              <a:rPr lang="fr-FR" dirty="0" smtClean="0"/>
              <a:t>Indépendant de la baisse de poids</a:t>
            </a:r>
          </a:p>
          <a:p>
            <a:pPr lvl="1">
              <a:buFont typeface="Wingdings" charset="2"/>
              <a:buChar char="ü"/>
            </a:pPr>
            <a:r>
              <a:rPr lang="fr-FR" dirty="0" smtClean="0"/>
              <a:t>Quelque soit le type d’AP</a:t>
            </a:r>
          </a:p>
          <a:p>
            <a:pPr lvl="1">
              <a:buFont typeface="Wingdings" charset="2"/>
              <a:buChar char="ü"/>
            </a:pPr>
            <a:r>
              <a:rPr lang="fr-FR" dirty="0" smtClean="0"/>
              <a:t>Seuil 2H30/semaine: plus efficace (</a:t>
            </a:r>
            <a:r>
              <a:rPr lang="fr-FR" dirty="0" err="1" smtClean="0"/>
              <a:t>Hbc</a:t>
            </a:r>
            <a:r>
              <a:rPr lang="fr-FR" dirty="0" smtClean="0"/>
              <a:t> - 0,83%)</a:t>
            </a:r>
          </a:p>
          <a:p>
            <a:pPr lvl="1">
              <a:buFont typeface="Wingdings" charset="2"/>
              <a:buChar char="ü"/>
            </a:pPr>
            <a:r>
              <a:rPr lang="fr-FR" dirty="0" smtClean="0"/>
              <a:t>Moins de 2H30: oui mais moindre (</a:t>
            </a:r>
            <a:r>
              <a:rPr lang="fr-FR" dirty="0" err="1" smtClean="0"/>
              <a:t>Hbc</a:t>
            </a:r>
            <a:r>
              <a:rPr lang="fr-FR" dirty="0" smtClean="0"/>
              <a:t> - 0,35%)</a:t>
            </a:r>
          </a:p>
          <a:p>
            <a:pPr lvl="1">
              <a:buFont typeface="Wingdings" charset="2"/>
              <a:buChar char="ü"/>
            </a:pPr>
            <a:endParaRPr lang="fr-FR" dirty="0"/>
          </a:p>
          <a:p>
            <a:r>
              <a:rPr lang="fr-FR" dirty="0" smtClean="0"/>
              <a:t>Protection cardio-vasculaire (</a:t>
            </a:r>
            <a:r>
              <a:rPr lang="fr-FR" sz="2800" dirty="0" smtClean="0"/>
              <a:t>anti …</a:t>
            </a:r>
            <a:r>
              <a:rPr lang="fr-FR" dirty="0" smtClean="0"/>
              <a:t>)</a:t>
            </a:r>
          </a:p>
          <a:p>
            <a:r>
              <a:rPr lang="fr-FR" dirty="0" smtClean="0"/>
              <a:t>Diminution risques associés (</a:t>
            </a:r>
            <a:r>
              <a:rPr lang="fr-FR" sz="2800" dirty="0" smtClean="0"/>
              <a:t>graisse viscérale, HTA, lipides, morbidité, </a:t>
            </a:r>
            <a:r>
              <a:rPr lang="fr-FR" sz="2800" dirty="0" err="1" smtClean="0"/>
              <a:t>ect</a:t>
            </a:r>
            <a:r>
              <a:rPr lang="fr-FR" sz="2800" dirty="0" smtClean="0"/>
              <a:t>..)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4250571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fr-FR" dirty="0" smtClean="0"/>
              <a:t>Les AP comme traitement non médicamenteux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345864"/>
            <a:ext cx="8229600" cy="4525963"/>
          </a:xfrm>
        </p:spPr>
        <p:txBody>
          <a:bodyPr/>
          <a:lstStyle/>
          <a:p>
            <a:r>
              <a:rPr lang="fr-FR" dirty="0" smtClean="0"/>
              <a:t>Amélioration rapide de la condition physique</a:t>
            </a:r>
          </a:p>
          <a:p>
            <a:pPr lvl="1">
              <a:buFont typeface="Wingdings" charset="2"/>
              <a:buChar char="ü"/>
            </a:pPr>
            <a:r>
              <a:rPr lang="fr-FR" dirty="0" smtClean="0"/>
              <a:t>Dès 8 semaines de pratique</a:t>
            </a:r>
          </a:p>
          <a:p>
            <a:pPr lvl="1">
              <a:buFont typeface="Wingdings" charset="2"/>
              <a:buChar char="ü"/>
            </a:pPr>
            <a:r>
              <a:rPr lang="fr-FR" dirty="0" smtClean="0"/>
              <a:t>Avec 50’  3  fois par semaine</a:t>
            </a:r>
          </a:p>
          <a:p>
            <a:pPr lvl="1">
              <a:buFont typeface="Wingdings" charset="2"/>
              <a:buChar char="ü"/>
            </a:pPr>
            <a:r>
              <a:rPr lang="fr-FR" dirty="0" smtClean="0"/>
              <a:t>Entre 50 et 75% VO2max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53071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fr-FR" dirty="0"/>
              <a:t>Est il dangereux de pratiquer des AP si DT2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71099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Principales complications du DT2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 smtClean="0"/>
              <a:t>Cardiovasculaires</a:t>
            </a:r>
          </a:p>
          <a:p>
            <a:r>
              <a:rPr lang="fr-FR" dirty="0" smtClean="0"/>
              <a:t>Rétinopathie</a:t>
            </a:r>
          </a:p>
          <a:p>
            <a:r>
              <a:rPr lang="fr-FR" dirty="0" err="1" smtClean="0"/>
              <a:t>Néphroptahie</a:t>
            </a:r>
            <a:r>
              <a:rPr lang="fr-FR" dirty="0" smtClean="0"/>
              <a:t> et micro-albuminurie</a:t>
            </a:r>
          </a:p>
          <a:p>
            <a:r>
              <a:rPr lang="fr-FR" dirty="0"/>
              <a:t>N</a:t>
            </a:r>
            <a:r>
              <a:rPr lang="fr-FR" dirty="0" smtClean="0"/>
              <a:t>europathie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736102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FR" dirty="0" smtClean="0"/>
              <a:t>CARDIOVASCULAIRE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93408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OUI   si activité intense et facteurs cardio-vasculaires associés</a:t>
            </a:r>
          </a:p>
          <a:p>
            <a:pPr lvl="1">
              <a:buFont typeface="Wingdings" charset="2"/>
              <a:buChar char="ü"/>
            </a:pPr>
            <a:r>
              <a:rPr lang="fr-FR" dirty="0"/>
              <a:t> </a:t>
            </a:r>
            <a:r>
              <a:rPr lang="fr-FR" dirty="0" smtClean="0"/>
              <a:t>infarctus</a:t>
            </a:r>
          </a:p>
          <a:p>
            <a:pPr lvl="1">
              <a:buFont typeface="Wingdings" charset="2"/>
              <a:buChar char="ü"/>
            </a:pPr>
            <a:r>
              <a:rPr lang="fr-FR" dirty="0" smtClean="0"/>
              <a:t> troubles du rythme cardiaque</a:t>
            </a:r>
          </a:p>
          <a:p>
            <a:pPr lvl="1">
              <a:buFont typeface="Wingdings" charset="2"/>
              <a:buChar char="ü"/>
            </a:pPr>
            <a:r>
              <a:rPr lang="fr-FR" dirty="0" smtClean="0"/>
              <a:t> accident thrombotique</a:t>
            </a:r>
          </a:p>
          <a:p>
            <a:pPr lvl="1">
              <a:buFont typeface="Wingdings" charset="2"/>
              <a:buChar char="ü"/>
            </a:pPr>
            <a:r>
              <a:rPr lang="fr-FR" dirty="0"/>
              <a:t>m</a:t>
            </a:r>
            <a:r>
              <a:rPr lang="fr-FR" dirty="0" smtClean="0"/>
              <a:t>ort subite</a:t>
            </a:r>
          </a:p>
          <a:p>
            <a:pPr lvl="1">
              <a:buFont typeface="Wingdings" charset="2"/>
              <a:buChar char="ü"/>
            </a:pPr>
            <a:endParaRPr lang="fr-FR" dirty="0"/>
          </a:p>
          <a:p>
            <a:r>
              <a:rPr lang="fr-FR" dirty="0" smtClean="0"/>
              <a:t>MAIS seulement si &gt; 6 MET, compensé par bénéfice de l’entrainement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9772711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9924</TotalTime>
  <Words>877</Words>
  <Application>Microsoft Macintosh PowerPoint</Application>
  <PresentationFormat>Présentation à l'écran (4:3)</PresentationFormat>
  <Paragraphs>161</Paragraphs>
  <Slides>20</Slides>
  <Notes>7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1" baseType="lpstr">
      <vt:lpstr>Thème Office</vt:lpstr>
      <vt:lpstr>DIABETE</vt:lpstr>
      <vt:lpstr>Définition</vt:lpstr>
      <vt:lpstr>prévalence</vt:lpstr>
      <vt:lpstr>Recommandations</vt:lpstr>
      <vt:lpstr>Présentation PowerPoint</vt:lpstr>
      <vt:lpstr>Les AP comme traitement non  médicamenteux</vt:lpstr>
      <vt:lpstr>Les AP comme traitement non médicamenteux</vt:lpstr>
      <vt:lpstr>Est il dangereux de pratiquer des AP si DT2</vt:lpstr>
      <vt:lpstr>CARDIOVASCULAIRE</vt:lpstr>
      <vt:lpstr>paradoxe risque –protection cardiovasculaire</vt:lpstr>
      <vt:lpstr>9 Facteurs liès à Infarctus myocarde</vt:lpstr>
      <vt:lpstr>Présentation PowerPoint</vt:lpstr>
      <vt:lpstr>RETINOPATHIE</vt:lpstr>
      <vt:lpstr>Dangers</vt:lpstr>
      <vt:lpstr>NEPHROPATHIE</vt:lpstr>
      <vt:lpstr>NEUROPATHIE</vt:lpstr>
      <vt:lpstr>RECOMMANDATIONS AP</vt:lpstr>
      <vt:lpstr>APA  Objectifs : glycémie, poids, cardiovasculaire</vt:lpstr>
      <vt:lpstr>Présentation PowerPoint</vt:lpstr>
      <vt:lpstr>SURVEILLANCE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DIABETE</dc:title>
  <dc:creator>Pierre TRAPE</dc:creator>
  <cp:lastModifiedBy>Pierre TRAPE</cp:lastModifiedBy>
  <cp:revision>36</cp:revision>
  <dcterms:created xsi:type="dcterms:W3CDTF">2019-10-03T21:43:10Z</dcterms:created>
  <dcterms:modified xsi:type="dcterms:W3CDTF">2019-10-18T14:20:21Z</dcterms:modified>
</cp:coreProperties>
</file>